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D4CB"/>
          </a:solidFill>
        </a:fill>
      </a:tcStyle>
    </a:wholeTbl>
    <a:band2H>
      <a:tcTxStyle b="def" i="def"/>
      <a:tcStyle>
        <a:tcBdr/>
        <a:fill>
          <a:solidFill>
            <a:srgbClr val="F8EB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132918"/>
          <c:y val="0.0132918"/>
          <c:w val="0.973416"/>
          <c:h val="0.960916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Федер. бюджет</c:v>
                </c:pt>
              </c:strCache>
            </c:strRef>
          </c:tx>
          <c:spPr>
            <a:solidFill>
              <a:srgbClr val="205498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205498"/>
              </a:solidFill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4C97CE"/>
              </a:solidFill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chemeClr val="accent2"/>
              </a:solidFill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#,##0.0%" sourceLinked="0"/>
              <c:txPr>
                <a:bodyPr/>
                <a:lstStyle/>
                <a:p>
                  <a:pPr>
                    <a:defRPr b="1" i="0" strike="noStrike" sz="1100" u="none">
                      <a:solidFill>
                        <a:srgbClr val="FFFFFF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.0%" sourceLinked="0"/>
              <c:txPr>
                <a:bodyPr/>
                <a:lstStyle/>
                <a:p>
                  <a:pPr>
                    <a:defRPr b="1" i="0" strike="noStrike" sz="1100" u="none">
                      <a:solidFill>
                        <a:srgbClr val="FFFFFF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.0%" sourceLinked="0"/>
              <c:txPr>
                <a:bodyPr/>
                <a:lstStyle/>
                <a:p>
                  <a:pPr>
                    <a:defRPr b="1" i="0" strike="noStrike" sz="1100" u="none">
                      <a:solidFill>
                        <a:srgbClr val="FFFFFF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.0%" sourceLinked="0"/>
            <c:txPr>
              <a:bodyPr/>
              <a:lstStyle/>
              <a:p>
                <a:pPr>
                  <a:defRPr b="1" i="0" strike="noStrike" sz="1100" u="none">
                    <a:solidFill>
                      <a:srgbClr val="FFFFFF"/>
                    </a:solidFill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Sheet1!$B$1:$D$1</c:f>
              <c:strCache>
                <c:ptCount val="3"/>
                <c:pt idx="0">
                  <c:v>Федер. бюджет</c:v>
                </c:pt>
                <c:pt idx="1">
                  <c:v>Внебюдж</c:v>
                </c:pt>
                <c:pt idx="2">
                  <c:v> субъекты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133.710000</c:v>
                </c:pt>
                <c:pt idx="1">
                  <c:v>31.710000</c:v>
                </c:pt>
                <c:pt idx="2">
                  <c:v>39.960000</c:v>
                </c:pt>
              </c:numCache>
            </c:numRef>
          </c:val>
        </c:ser>
        <c:firstSliceAng val="306"/>
        <c:holeSize val="46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254634"/>
          <c:y val="0.0654772"/>
          <c:w val="0.969537"/>
          <c:h val="0.9015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Федеральный бюджет </c:v>
                </c:pt>
              </c:strCache>
            </c:strRef>
          </c:tx>
          <c:spPr>
            <a:solidFill>
              <a:srgbClr val="205498"/>
            </a:solidFill>
            <a:ln w="12700" cap="flat">
              <a:solidFill>
                <a:schemeClr val="accent1"/>
              </a:solidFill>
              <a:prstDash val="solid"/>
              <a:miter lim="400000"/>
            </a:ln>
            <a:effectLst/>
          </c:spPr>
          <c:invertIfNegative val="0"/>
          <c:dLbls>
            <c:numFmt formatCode="0.00" sourceLinked="0"/>
            <c:txPr>
              <a:bodyPr/>
              <a:lstStyle/>
              <a:p>
                <a:pPr>
                  <a:defRPr b="1" i="0" strike="noStrike" sz="900" u="none">
                    <a:solidFill>
                      <a:srgbClr val="FFFFFF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Sheet1!$B$2:$G$2</c:f>
              <c:numCache>
                <c:ptCount val="6"/>
                <c:pt idx="0">
                  <c:v>17.610000</c:v>
                </c:pt>
                <c:pt idx="1">
                  <c:v>19.810000</c:v>
                </c:pt>
                <c:pt idx="2">
                  <c:v>21.140000</c:v>
                </c:pt>
                <c:pt idx="3">
                  <c:v>22.620000</c:v>
                </c:pt>
                <c:pt idx="4">
                  <c:v>26.180000</c:v>
                </c:pt>
                <c:pt idx="5">
                  <c:v>26.350000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Внебюджетные источники</c:v>
                </c:pt>
              </c:strCache>
            </c:strRef>
          </c:tx>
          <c:spPr>
            <a:solidFill>
              <a:srgbClr val="4C97CE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1" i="0" strike="noStrike" sz="900" u="none">
                    <a:solidFill>
                      <a:srgbClr val="FFFFFF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Sheet1!$B$3:$G$3</c:f>
              <c:numCache>
                <c:ptCount val="6"/>
                <c:pt idx="0">
                  <c:v>4.830000</c:v>
                </c:pt>
                <c:pt idx="1">
                  <c:v>5.280000</c:v>
                </c:pt>
                <c:pt idx="2">
                  <c:v>4.560000</c:v>
                </c:pt>
                <c:pt idx="3">
                  <c:v>4.720000</c:v>
                </c:pt>
                <c:pt idx="4">
                  <c:v>5.510000</c:v>
                </c:pt>
                <c:pt idx="5">
                  <c:v>6.810000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Консолидированные бюджеты субъектов РФ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0" sourceLinked="0"/>
            <c:txPr>
              <a:bodyPr/>
              <a:lstStyle/>
              <a:p>
                <a:pPr>
                  <a:defRPr b="1" i="0" strike="noStrike" sz="900" u="none">
                    <a:solidFill>
                      <a:srgbClr val="FFFFFF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Sheet1!$B$4:$G$4</c:f>
              <c:numCache>
                <c:ptCount val="6"/>
                <c:pt idx="0">
                  <c:v>5.210000</c:v>
                </c:pt>
                <c:pt idx="1">
                  <c:v>5.900000</c:v>
                </c:pt>
                <c:pt idx="2">
                  <c:v>6.500000</c:v>
                </c:pt>
                <c:pt idx="3">
                  <c:v>6.360000</c:v>
                </c:pt>
                <c:pt idx="4">
                  <c:v>7.470000</c:v>
                </c:pt>
                <c:pt idx="5">
                  <c:v>8.520000</c:v>
                </c:pt>
              </c:numCache>
            </c:numRef>
          </c:val>
        </c:ser>
        <c:gapWidth val="2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535353"/>
                </a:solidFill>
                <a:latin typeface="Arial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  <c:min val="0"/>
        </c:scaling>
        <c:delete val="0"/>
        <c:axPos val="l"/>
        <c:numFmt formatCode="#,##0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000000"/>
                </a:solidFill>
                <a:latin typeface="Times New Roman"/>
              </a:defRPr>
            </a:pPr>
          </a:p>
        </c:txPr>
        <c:crossAx val="2094734552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0" algn="ctr">
              <a:buSzTx/>
              <a:buFontTx/>
              <a:buNone/>
            </a:lvl2pPr>
            <a:lvl3pPr marL="0" indent="0" algn="ctr">
              <a:buSzTx/>
              <a:buFontTx/>
              <a:buNone/>
            </a:lvl3pPr>
            <a:lvl4pPr marL="0" indent="0" algn="ctr">
              <a:buSzTx/>
              <a:buFontTx/>
              <a:buNone/>
            </a:lvl4pPr>
            <a:lvl5pPr marL="0" indent="0" algn="ctr">
              <a:buSzTx/>
              <a:buFontTx/>
              <a:buNone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94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5" name="Номер слайда"/>
          <p:cNvSpPr txBox="1"/>
          <p:nvPr>
            <p:ph type="sldNum" sz="quarter" idx="2"/>
          </p:nvPr>
        </p:nvSpPr>
        <p:spPr>
          <a:xfrm>
            <a:off x="11089824" y="6404294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03" name="Номер слайда"/>
          <p:cNvSpPr txBox="1"/>
          <p:nvPr>
            <p:ph type="sldNum" sz="quarter" idx="2"/>
          </p:nvPr>
        </p:nvSpPr>
        <p:spPr>
          <a:xfrm>
            <a:off x="11089823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/>
          <p:nvPr>
            <p:ph type="title"/>
          </p:nvPr>
        </p:nvSpPr>
        <p:spPr>
          <a:xfrm>
            <a:off x="963612" y="4406900"/>
            <a:ext cx="10363201" cy="1362075"/>
          </a:xfrm>
          <a:prstGeom prst="rect">
            <a:avLst/>
          </a:prstGeom>
        </p:spPr>
        <p:txBody>
          <a:bodyPr anchor="t"/>
          <a:lstStyle>
            <a:lvl1pPr>
              <a:defRPr cap="all" sz="4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1" name="Уровень текста 1…"/>
          <p:cNvSpPr txBox="1"/>
          <p:nvPr>
            <p:ph type="body" sz="quarter" idx="1"/>
          </p:nvPr>
        </p:nvSpPr>
        <p:spPr>
          <a:xfrm>
            <a:off x="963612" y="2906713"/>
            <a:ext cx="10363201" cy="150019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000"/>
            </a:lvl1pPr>
            <a:lvl2pPr marL="0" indent="0">
              <a:buSzTx/>
              <a:buFontTx/>
              <a:buNone/>
              <a:defRPr sz="2000"/>
            </a:lvl2pPr>
            <a:lvl3pPr marL="0" indent="0">
              <a:buSzTx/>
              <a:buFontTx/>
              <a:buNone/>
              <a:defRPr sz="2000"/>
            </a:lvl3pPr>
            <a:lvl4pPr marL="0" indent="0">
              <a:buSzTx/>
              <a:buFontTx/>
              <a:buNone/>
              <a:defRPr sz="2000"/>
            </a:lvl4pPr>
            <a:lvl5pPr marL="0" indent="0">
              <a:buSzTx/>
              <a:buFontTx/>
              <a:buNone/>
              <a:defRPr sz="20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0" name="Уровень текста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2pPr marL="768350" indent="-311150"/>
            <a:lvl3pPr marL="1361123" indent="-446723"/>
            <a:lvl4pPr marL="1924754" indent="-553154"/>
            <a:lvl5pPr marL="2381954" indent="-553154"/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/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9" name="Уровень текста 1…"/>
          <p:cNvSpPr txBox="1"/>
          <p:nvPr>
            <p:ph type="body" sz="quarter" idx="1"/>
          </p:nvPr>
        </p:nvSpPr>
        <p:spPr>
          <a:xfrm>
            <a:off x="609600" y="1535112"/>
            <a:ext cx="53863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Текст 4"/>
          <p:cNvSpPr/>
          <p:nvPr>
            <p:ph type="body" sz="quarter" idx="13"/>
          </p:nvPr>
        </p:nvSpPr>
        <p:spPr>
          <a:xfrm>
            <a:off x="6192837" y="1535112"/>
            <a:ext cx="5389565" cy="639769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41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Текст заголовка"/>
          <p:cNvSpPr txBox="1"/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56" name="Уровень текста 1…"/>
          <p:cNvSpPr txBox="1"/>
          <p:nvPr>
            <p:ph type="body" idx="1"/>
          </p:nvPr>
        </p:nvSpPr>
        <p:spPr>
          <a:xfrm>
            <a:off x="4767262" y="273050"/>
            <a:ext cx="681514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62000" indent="-304800">
              <a:defRPr sz="3200"/>
            </a:lvl2pPr>
            <a:lvl3pPr marL="1339850" indent="-425450">
              <a:defRPr sz="3200"/>
            </a:lvl3pPr>
            <a:lvl4pPr marL="1940560" indent="-568960">
              <a:defRPr sz="3200"/>
            </a:lvl4pPr>
            <a:lvl5pPr marL="2397760" indent="-568960"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7" name="Текст 3"/>
          <p:cNvSpPr/>
          <p:nvPr>
            <p:ph type="body" sz="half" idx="13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Текст заголовка"/>
          <p:cNvSpPr txBox="1"/>
          <p:nvPr>
            <p:ph type="title"/>
          </p:nvPr>
        </p:nvSpPr>
        <p:spPr>
          <a:xfrm>
            <a:off x="238918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66" name="Рисунок 2"/>
          <p:cNvSpPr/>
          <p:nvPr>
            <p:ph type="pic" sz="half" idx="13"/>
          </p:nvPr>
        </p:nvSpPr>
        <p:spPr>
          <a:xfrm>
            <a:off x="2389188" y="612775"/>
            <a:ext cx="73152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7" name="Уровень текста 1…"/>
          <p:cNvSpPr txBox="1"/>
          <p:nvPr>
            <p:ph type="body" sz="quarter" idx="1"/>
          </p:nvPr>
        </p:nvSpPr>
        <p:spPr>
          <a:xfrm>
            <a:off x="2389188" y="5367337"/>
            <a:ext cx="7315201" cy="80486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0">
              <a:buSzTx/>
              <a:buFontTx/>
              <a:buNone/>
              <a:defRPr sz="1400"/>
            </a:lvl2pPr>
            <a:lvl3pPr marL="0" indent="0">
              <a:buSzTx/>
              <a:buFontTx/>
              <a:buNone/>
              <a:defRPr sz="1400"/>
            </a:lvl3pPr>
            <a:lvl4pPr marL="0" indent="0">
              <a:buSzTx/>
              <a:buFontTx/>
              <a:buNone/>
              <a:defRPr sz="1400"/>
            </a:lvl4pPr>
            <a:lvl5pPr marL="0" indent="0">
              <a:buSzTx/>
              <a:buFontTx/>
              <a:buNone/>
              <a:defRPr sz="1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Текст заголовка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76" name="Уровень текста 1…"/>
          <p:cNvSpPr txBox="1"/>
          <p:nvPr>
            <p:ph type="body" sz="quarter" idx="1"/>
          </p:nvPr>
        </p:nvSpPr>
        <p:spPr>
          <a:xfrm>
            <a:off x="1524000" y="3602037"/>
            <a:ext cx="9144000" cy="165577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85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11089824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2154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7"/>
          <p:cNvSpPr txBox="1"/>
          <p:nvPr/>
        </p:nvSpPr>
        <p:spPr>
          <a:xfrm>
            <a:off x="707975" y="2132856"/>
            <a:ext cx="5351096" cy="1143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Национальный проект</a:t>
            </a:r>
            <a:r>
              <a:t> </a:t>
            </a:r>
          </a:p>
          <a:p>
            <a:pPr>
              <a:defRPr b="1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«Экология»</a:t>
            </a:r>
          </a:p>
        </p:txBody>
      </p:sp>
      <p:pic>
        <p:nvPicPr>
          <p:cNvPr id="11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0401" y="758190"/>
            <a:ext cx="4240871" cy="843625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Фигура"/>
          <p:cNvSpPr/>
          <p:nvPr/>
        </p:nvSpPr>
        <p:spPr>
          <a:xfrm>
            <a:off x="407368" y="2060848"/>
            <a:ext cx="124484" cy="2231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205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15" name="TextBox 14"/>
          <p:cNvSpPr txBox="1"/>
          <p:nvPr/>
        </p:nvSpPr>
        <p:spPr>
          <a:xfrm>
            <a:off x="989504" y="5951134"/>
            <a:ext cx="2589279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По состоянию на 1 июля 2019 г</a:t>
            </a:r>
          </a:p>
        </p:txBody>
      </p:sp>
      <p:sp>
        <p:nvSpPr>
          <p:cNvPr id="116" name="Сквиркл"/>
          <p:cNvSpPr/>
          <p:nvPr/>
        </p:nvSpPr>
        <p:spPr>
          <a:xfrm>
            <a:off x="813929" y="5862749"/>
            <a:ext cx="2861026" cy="440092"/>
          </a:xfrm>
          <a:prstGeom prst="roundRect">
            <a:avLst>
              <a:gd name="adj" fmla="val 25224"/>
            </a:avLst>
          </a:prstGeom>
          <a:ln w="25400">
            <a:solidFill>
              <a:srgbClr val="FFFFFF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pic>
        <p:nvPicPr>
          <p:cNvPr id="117" name="image001.png" descr="image0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42045" y="977321"/>
            <a:ext cx="6045925" cy="4954158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TextBox 7"/>
          <p:cNvSpPr txBox="1"/>
          <p:nvPr/>
        </p:nvSpPr>
        <p:spPr>
          <a:xfrm>
            <a:off x="707975" y="3376780"/>
            <a:ext cx="4711075" cy="1185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Федеральный проект</a:t>
            </a:r>
            <a:r>
              <a:t> </a:t>
            </a:r>
          </a:p>
          <a:p>
            <a:pPr>
              <a:defRPr b="1" sz="2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«Оздоровление Волги»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Группа"/>
          <p:cNvGrpSpPr/>
          <p:nvPr/>
        </p:nvGrpSpPr>
        <p:grpSpPr>
          <a:xfrm>
            <a:off x="-4085" y="-3"/>
            <a:ext cx="12196088" cy="6896256"/>
            <a:chOff x="-1" y="-1"/>
            <a:chExt cx="12196086" cy="6896254"/>
          </a:xfrm>
        </p:grpSpPr>
        <p:pic>
          <p:nvPicPr>
            <p:cNvPr id="120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2" y="6199468"/>
              <a:ext cx="12192007" cy="6967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1" name="Рисунок 30" descr="Рисунок 30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591360" y="-2"/>
              <a:ext cx="604726" cy="91026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2" name="TextBox 5"/>
            <p:cNvSpPr txBox="1"/>
            <p:nvPr/>
          </p:nvSpPr>
          <p:spPr>
            <a:xfrm>
              <a:off x="824301" y="217959"/>
              <a:ext cx="10909187" cy="4743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lnSpc>
                  <a:spcPct val="90000"/>
                </a:lnSpc>
                <a:defRPr b="1" sz="2600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Федеральный проект «Оздоровление Волги»</a:t>
              </a:r>
            </a:p>
          </p:txBody>
        </p:sp>
        <p:sp>
          <p:nvSpPr>
            <p:cNvPr id="123" name="TextBox 5"/>
            <p:cNvSpPr/>
            <p:nvPr/>
          </p:nvSpPr>
          <p:spPr>
            <a:xfrm>
              <a:off x="125092" y="217959"/>
              <a:ext cx="46478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1" sz="2600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02</a:t>
              </a:r>
            </a:p>
          </p:txBody>
        </p:sp>
        <p:sp>
          <p:nvSpPr>
            <p:cNvPr id="124" name="Фигура"/>
            <p:cNvSpPr/>
            <p:nvPr/>
          </p:nvSpPr>
          <p:spPr>
            <a:xfrm>
              <a:off x="630335" y="238326"/>
              <a:ext cx="132994" cy="39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968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5A9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</p:grpSp>
      <p:sp>
        <p:nvSpPr>
          <p:cNvPr id="126" name="Фигура"/>
          <p:cNvSpPr/>
          <p:nvPr/>
        </p:nvSpPr>
        <p:spPr>
          <a:xfrm>
            <a:off x="8880181" y="-1701383"/>
            <a:ext cx="1277024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11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7F3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7" name="527"/>
          <p:cNvSpPr txBox="1"/>
          <p:nvPr/>
        </p:nvSpPr>
        <p:spPr>
          <a:xfrm>
            <a:off x="9130803" y="-1690886"/>
            <a:ext cx="775779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527</a:t>
            </a:r>
          </a:p>
        </p:txBody>
      </p:sp>
      <p:sp>
        <p:nvSpPr>
          <p:cNvPr id="128" name="Фигура"/>
          <p:cNvSpPr/>
          <p:nvPr/>
        </p:nvSpPr>
        <p:spPr>
          <a:xfrm>
            <a:off x="6880552" y="-1701383"/>
            <a:ext cx="2098915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8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BD7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9" name="1009"/>
          <p:cNvSpPr txBox="1"/>
          <p:nvPr/>
        </p:nvSpPr>
        <p:spPr>
          <a:xfrm>
            <a:off x="6905675" y="-1689269"/>
            <a:ext cx="1890593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1009</a:t>
            </a:r>
          </a:p>
        </p:txBody>
      </p:sp>
      <p:sp>
        <p:nvSpPr>
          <p:cNvPr id="130" name="Фигура"/>
          <p:cNvSpPr/>
          <p:nvPr/>
        </p:nvSpPr>
        <p:spPr>
          <a:xfrm>
            <a:off x="6063719" y="-1701383"/>
            <a:ext cx="954494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912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A92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1" name="109"/>
          <p:cNvSpPr txBox="1"/>
          <p:nvPr/>
        </p:nvSpPr>
        <p:spPr>
          <a:xfrm>
            <a:off x="6260855" y="-1690886"/>
            <a:ext cx="618401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109</a:t>
            </a:r>
          </a:p>
        </p:txBody>
      </p:sp>
      <p:sp>
        <p:nvSpPr>
          <p:cNvPr id="132" name="Фигура"/>
          <p:cNvSpPr/>
          <p:nvPr/>
        </p:nvSpPr>
        <p:spPr>
          <a:xfrm>
            <a:off x="5364679" y="-1701383"/>
            <a:ext cx="849929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849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C97CE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3" name="?"/>
          <p:cNvSpPr txBox="1"/>
          <p:nvPr/>
        </p:nvSpPr>
        <p:spPr>
          <a:xfrm>
            <a:off x="5509262" y="-1690886"/>
            <a:ext cx="547268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? </a:t>
            </a:r>
          </a:p>
        </p:txBody>
      </p:sp>
      <p:sp>
        <p:nvSpPr>
          <p:cNvPr id="134" name="Text Box 20"/>
          <p:cNvSpPr txBox="1"/>
          <p:nvPr/>
        </p:nvSpPr>
        <p:spPr>
          <a:xfrm>
            <a:off x="767406" y="1772816"/>
            <a:ext cx="4484811" cy="492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4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Снижение объема отводимых в реку Волга загрязненных сточных вод, км</a:t>
            </a:r>
            <a:r>
              <a:rPr baseline="30428"/>
              <a:t>3 </a:t>
            </a:r>
            <a:r>
              <a:t>в год </a:t>
            </a:r>
          </a:p>
        </p:txBody>
      </p:sp>
      <p:sp>
        <p:nvSpPr>
          <p:cNvPr id="135" name="Text Box 20"/>
          <p:cNvSpPr txBox="1"/>
          <p:nvPr/>
        </p:nvSpPr>
        <p:spPr>
          <a:xfrm>
            <a:off x="839415" y="4221088"/>
            <a:ext cx="4484811" cy="492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4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Протяженность восстановленных водных объектов Нижней Волги, км</a:t>
            </a:r>
            <a:r>
              <a:rPr baseline="30428"/>
              <a:t>2  </a:t>
            </a:r>
            <a:r>
              <a:t>(накопительно)</a:t>
            </a:r>
          </a:p>
        </p:txBody>
      </p:sp>
      <p:sp>
        <p:nvSpPr>
          <p:cNvPr id="136" name="Фигура"/>
          <p:cNvSpPr/>
          <p:nvPr/>
        </p:nvSpPr>
        <p:spPr>
          <a:xfrm>
            <a:off x="839415" y="5013176"/>
            <a:ext cx="5006644" cy="444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17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BD85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7" name="15"/>
          <p:cNvSpPr txBox="1"/>
          <p:nvPr/>
        </p:nvSpPr>
        <p:spPr>
          <a:xfrm>
            <a:off x="975067" y="5097157"/>
            <a:ext cx="635003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2019</a:t>
            </a:r>
          </a:p>
        </p:txBody>
      </p:sp>
      <p:sp>
        <p:nvSpPr>
          <p:cNvPr id="138" name="15"/>
          <p:cNvSpPr txBox="1"/>
          <p:nvPr/>
        </p:nvSpPr>
        <p:spPr>
          <a:xfrm>
            <a:off x="1772265" y="5097157"/>
            <a:ext cx="635003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2020</a:t>
            </a:r>
          </a:p>
        </p:txBody>
      </p:sp>
      <p:sp>
        <p:nvSpPr>
          <p:cNvPr id="139" name="15"/>
          <p:cNvSpPr txBox="1"/>
          <p:nvPr/>
        </p:nvSpPr>
        <p:spPr>
          <a:xfrm>
            <a:off x="2569464" y="5097157"/>
            <a:ext cx="635003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2021</a:t>
            </a:r>
          </a:p>
        </p:txBody>
      </p:sp>
      <p:sp>
        <p:nvSpPr>
          <p:cNvPr id="140" name="15"/>
          <p:cNvSpPr txBox="1"/>
          <p:nvPr/>
        </p:nvSpPr>
        <p:spPr>
          <a:xfrm>
            <a:off x="3366663" y="5097157"/>
            <a:ext cx="635003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2022</a:t>
            </a:r>
          </a:p>
        </p:txBody>
      </p:sp>
      <p:sp>
        <p:nvSpPr>
          <p:cNvPr id="141" name="15"/>
          <p:cNvSpPr txBox="1"/>
          <p:nvPr/>
        </p:nvSpPr>
        <p:spPr>
          <a:xfrm>
            <a:off x="4163862" y="5097157"/>
            <a:ext cx="635003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2023</a:t>
            </a:r>
          </a:p>
        </p:txBody>
      </p:sp>
      <p:sp>
        <p:nvSpPr>
          <p:cNvPr id="142" name="15"/>
          <p:cNvSpPr txBox="1"/>
          <p:nvPr/>
        </p:nvSpPr>
        <p:spPr>
          <a:xfrm>
            <a:off x="4961058" y="5097157"/>
            <a:ext cx="635003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2024</a:t>
            </a:r>
          </a:p>
        </p:txBody>
      </p:sp>
      <p:sp>
        <p:nvSpPr>
          <p:cNvPr id="143" name="Text Box 20"/>
          <p:cNvSpPr txBox="1"/>
          <p:nvPr/>
        </p:nvSpPr>
        <p:spPr>
          <a:xfrm>
            <a:off x="6384032" y="980728"/>
            <a:ext cx="4484809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Бюджет федерального проекта:</a:t>
            </a:r>
          </a:p>
        </p:txBody>
      </p:sp>
      <p:grpSp>
        <p:nvGrpSpPr>
          <p:cNvPr id="158" name="Группа"/>
          <p:cNvGrpSpPr/>
          <p:nvPr/>
        </p:nvGrpSpPr>
        <p:grpSpPr>
          <a:xfrm>
            <a:off x="6384029" y="1476823"/>
            <a:ext cx="4901683" cy="2360518"/>
            <a:chOff x="0" y="-31375"/>
            <a:chExt cx="4901681" cy="2360516"/>
          </a:xfrm>
        </p:grpSpPr>
        <p:grpSp>
          <p:nvGrpSpPr>
            <p:cNvPr id="146" name="Группа"/>
            <p:cNvGrpSpPr/>
            <p:nvPr/>
          </p:nvGrpSpPr>
          <p:grpSpPr>
            <a:xfrm>
              <a:off x="0" y="127254"/>
              <a:ext cx="2714455" cy="484535"/>
              <a:chOff x="-1" y="0"/>
              <a:chExt cx="2714454" cy="484533"/>
            </a:xfrm>
          </p:grpSpPr>
          <p:sp>
            <p:nvSpPr>
              <p:cNvPr id="144" name="Text Box 20"/>
              <p:cNvSpPr txBox="1"/>
              <p:nvPr/>
            </p:nvSpPr>
            <p:spPr>
              <a:xfrm>
                <a:off x="-2" y="-2"/>
                <a:ext cx="2714456" cy="22698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000">
                    <a:solidFill>
                      <a:srgbClr val="53535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Федеральный бюджет</a:t>
                </a:r>
              </a:p>
            </p:txBody>
          </p:sp>
          <p:sp>
            <p:nvSpPr>
              <p:cNvPr id="145" name="Text Box 20"/>
              <p:cNvSpPr txBox="1"/>
              <p:nvPr/>
            </p:nvSpPr>
            <p:spPr>
              <a:xfrm>
                <a:off x="-1" y="220281"/>
                <a:ext cx="2001929" cy="2642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200">
                    <a:solidFill>
                      <a:srgbClr val="225396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133,71 млрд. руб.</a:t>
                </a:r>
              </a:p>
            </p:txBody>
          </p:sp>
        </p:grpSp>
        <p:grpSp>
          <p:nvGrpSpPr>
            <p:cNvPr id="149" name="Группа"/>
            <p:cNvGrpSpPr/>
            <p:nvPr/>
          </p:nvGrpSpPr>
          <p:grpSpPr>
            <a:xfrm>
              <a:off x="0" y="1635435"/>
              <a:ext cx="2714455" cy="484534"/>
              <a:chOff x="0" y="0"/>
              <a:chExt cx="2714454" cy="484533"/>
            </a:xfrm>
          </p:grpSpPr>
          <p:sp>
            <p:nvSpPr>
              <p:cNvPr id="147" name="Text Box 20"/>
              <p:cNvSpPr txBox="1"/>
              <p:nvPr/>
            </p:nvSpPr>
            <p:spPr>
              <a:xfrm>
                <a:off x="0" y="0"/>
                <a:ext cx="2714455" cy="2269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000">
                    <a:solidFill>
                      <a:srgbClr val="53535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Внебюджетные источник</a:t>
                </a:r>
              </a:p>
            </p:txBody>
          </p:sp>
          <p:sp>
            <p:nvSpPr>
              <p:cNvPr id="148" name="Text Box 20"/>
              <p:cNvSpPr txBox="1"/>
              <p:nvPr/>
            </p:nvSpPr>
            <p:spPr>
              <a:xfrm>
                <a:off x="0" y="220282"/>
                <a:ext cx="2001929" cy="2642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200">
                    <a:solidFill>
                      <a:srgbClr val="4C97CE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31,71 млрд. руб.</a:t>
                </a:r>
              </a:p>
            </p:txBody>
          </p:sp>
        </p:grpSp>
        <p:grpSp>
          <p:nvGrpSpPr>
            <p:cNvPr id="152" name="Группа"/>
            <p:cNvGrpSpPr/>
            <p:nvPr/>
          </p:nvGrpSpPr>
          <p:grpSpPr>
            <a:xfrm>
              <a:off x="0" y="881346"/>
              <a:ext cx="2714455" cy="484533"/>
              <a:chOff x="0" y="0"/>
              <a:chExt cx="2714453" cy="484532"/>
            </a:xfrm>
          </p:grpSpPr>
          <p:sp>
            <p:nvSpPr>
              <p:cNvPr id="150" name="Text Box 20"/>
              <p:cNvSpPr txBox="1"/>
              <p:nvPr/>
            </p:nvSpPr>
            <p:spPr>
              <a:xfrm>
                <a:off x="-1" y="-1"/>
                <a:ext cx="2714455" cy="22698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000">
                    <a:solidFill>
                      <a:srgbClr val="53535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Бюджеты субъектов РФ</a:t>
                </a:r>
              </a:p>
            </p:txBody>
          </p:sp>
          <p:sp>
            <p:nvSpPr>
              <p:cNvPr id="151" name="Text Box 20"/>
              <p:cNvSpPr txBox="1"/>
              <p:nvPr/>
            </p:nvSpPr>
            <p:spPr>
              <a:xfrm>
                <a:off x="-1" y="220282"/>
                <a:ext cx="2001929" cy="2642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200">
                    <a:solidFill>
                      <a:schemeClr val="accent2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39,96 млрд. руб.</a:t>
                </a:r>
              </a:p>
            </p:txBody>
          </p:sp>
        </p:grpSp>
        <p:sp>
          <p:nvSpPr>
            <p:cNvPr id="153" name="Линия"/>
            <p:cNvSpPr/>
            <p:nvPr/>
          </p:nvSpPr>
          <p:spPr>
            <a:xfrm>
              <a:off x="1692574" y="369521"/>
              <a:ext cx="1277023" cy="3"/>
            </a:xfrm>
            <a:prstGeom prst="line">
              <a:avLst/>
            </a:prstGeom>
            <a:noFill/>
            <a:ln w="25400" cap="flat">
              <a:solidFill>
                <a:srgbClr val="225396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4" name="Линия"/>
            <p:cNvSpPr/>
            <p:nvPr/>
          </p:nvSpPr>
          <p:spPr>
            <a:xfrm>
              <a:off x="1692574" y="1877702"/>
              <a:ext cx="1277023" cy="3"/>
            </a:xfrm>
            <a:prstGeom prst="line">
              <a:avLst/>
            </a:prstGeom>
            <a:noFill/>
            <a:ln w="25400" cap="flat">
              <a:solidFill>
                <a:srgbClr val="4C97C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5" name="Линия"/>
            <p:cNvSpPr/>
            <p:nvPr/>
          </p:nvSpPr>
          <p:spPr>
            <a:xfrm>
              <a:off x="1692574" y="1123612"/>
              <a:ext cx="996555" cy="3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aphicFrame>
          <p:nvGraphicFramePr>
            <p:cNvPr id="156" name="Диаграмма 15"/>
            <p:cNvGraphicFramePr/>
            <p:nvPr/>
          </p:nvGraphicFramePr>
          <p:xfrm>
            <a:off x="2541165" y="-31376"/>
            <a:ext cx="2360517" cy="2360517"/>
          </p:xfrm>
          <a:graphic xmlns:a="http://schemas.openxmlformats.org/drawingml/2006/main">
            <a:graphicData uri="http://schemas.openxmlformats.org/drawingml/2006/chart">
              <c:chart xmlns:c="http://schemas.openxmlformats.org/drawingml/2006/chart" r:id="rId4"/>
            </a:graphicData>
          </a:graphic>
        </p:graphicFrame>
        <p:sp>
          <p:nvSpPr>
            <p:cNvPr id="157" name="Text Box 20"/>
            <p:cNvSpPr txBox="1"/>
            <p:nvPr/>
          </p:nvSpPr>
          <p:spPr>
            <a:xfrm>
              <a:off x="3135047" y="839918"/>
              <a:ext cx="1198154" cy="6194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b="1" sz="2300">
                  <a:solidFill>
                    <a:srgbClr val="53535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205,38</a:t>
              </a:r>
              <a:br/>
              <a:r>
                <a:rPr sz="1300"/>
                <a:t>млрд. руб.</a:t>
              </a:r>
            </a:p>
          </p:txBody>
        </p:sp>
      </p:grpSp>
      <p:grpSp>
        <p:nvGrpSpPr>
          <p:cNvPr id="167" name="Группа"/>
          <p:cNvGrpSpPr/>
          <p:nvPr/>
        </p:nvGrpSpPr>
        <p:grpSpPr>
          <a:xfrm>
            <a:off x="6384029" y="3717029"/>
            <a:ext cx="5271152" cy="2212544"/>
            <a:chOff x="-3374" y="-123260"/>
            <a:chExt cx="5271150" cy="2212542"/>
          </a:xfrm>
        </p:grpSpPr>
        <p:graphicFrame>
          <p:nvGraphicFramePr>
            <p:cNvPr id="159" name="Диаграмма 12"/>
            <p:cNvGraphicFramePr/>
            <p:nvPr/>
          </p:nvGraphicFramePr>
          <p:xfrm>
            <a:off x="-3375" y="-123261"/>
            <a:ext cx="4979270" cy="1882498"/>
          </p:xfrm>
          <a:graphic xmlns:a="http://schemas.openxmlformats.org/drawingml/2006/main">
            <a:graphicData uri="http://schemas.openxmlformats.org/drawingml/2006/chart">
              <c:chart xmlns:c="http://schemas.openxmlformats.org/drawingml/2006/chart" r:id="rId5"/>
            </a:graphicData>
          </a:graphic>
        </p:graphicFrame>
        <p:sp>
          <p:nvSpPr>
            <p:cNvPr id="160" name="Фигура"/>
            <p:cNvSpPr/>
            <p:nvPr/>
          </p:nvSpPr>
          <p:spPr>
            <a:xfrm>
              <a:off x="0" y="1644778"/>
              <a:ext cx="5267777" cy="44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19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D85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b="1" sz="1200">
                  <a:solidFill>
                    <a:srgbClr val="3769B5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" name="15"/>
            <p:cNvSpPr txBox="1"/>
            <p:nvPr/>
          </p:nvSpPr>
          <p:spPr>
            <a:xfrm>
              <a:off x="196278" y="1728762"/>
              <a:ext cx="669178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2019</a:t>
              </a:r>
            </a:p>
          </p:txBody>
        </p:sp>
        <p:sp>
          <p:nvSpPr>
            <p:cNvPr id="162" name="15"/>
            <p:cNvSpPr txBox="1"/>
            <p:nvPr/>
          </p:nvSpPr>
          <p:spPr>
            <a:xfrm>
              <a:off x="1012571" y="1728762"/>
              <a:ext cx="669177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2020</a:t>
              </a:r>
            </a:p>
          </p:txBody>
        </p:sp>
        <p:sp>
          <p:nvSpPr>
            <p:cNvPr id="163" name="15"/>
            <p:cNvSpPr txBox="1"/>
            <p:nvPr/>
          </p:nvSpPr>
          <p:spPr>
            <a:xfrm>
              <a:off x="1833084" y="1728762"/>
              <a:ext cx="669177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2021</a:t>
              </a:r>
            </a:p>
          </p:txBody>
        </p:sp>
        <p:sp>
          <p:nvSpPr>
            <p:cNvPr id="164" name="15"/>
            <p:cNvSpPr txBox="1"/>
            <p:nvPr/>
          </p:nvSpPr>
          <p:spPr>
            <a:xfrm>
              <a:off x="2640897" y="1728762"/>
              <a:ext cx="669179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2022</a:t>
              </a:r>
            </a:p>
          </p:txBody>
        </p:sp>
        <p:sp>
          <p:nvSpPr>
            <p:cNvPr id="165" name="15"/>
            <p:cNvSpPr txBox="1"/>
            <p:nvPr/>
          </p:nvSpPr>
          <p:spPr>
            <a:xfrm>
              <a:off x="3461411" y="1728762"/>
              <a:ext cx="669177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2023</a:t>
              </a:r>
            </a:p>
          </p:txBody>
        </p:sp>
        <p:sp>
          <p:nvSpPr>
            <p:cNvPr id="166" name="15"/>
            <p:cNvSpPr txBox="1"/>
            <p:nvPr/>
          </p:nvSpPr>
          <p:spPr>
            <a:xfrm>
              <a:off x="4277702" y="1728762"/>
              <a:ext cx="669177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2024</a:t>
              </a:r>
            </a:p>
          </p:txBody>
        </p:sp>
      </p:grpSp>
      <p:sp>
        <p:nvSpPr>
          <p:cNvPr id="168" name="Rectangle 41"/>
          <p:cNvSpPr/>
          <p:nvPr/>
        </p:nvSpPr>
        <p:spPr>
          <a:xfrm>
            <a:off x="9725969" y="6082631"/>
            <a:ext cx="215831" cy="228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595"/>
                </a:moveTo>
                <a:lnTo>
                  <a:pt x="21600" y="0"/>
                </a:lnTo>
                <a:lnTo>
                  <a:pt x="21600" y="18005"/>
                </a:lnTo>
                <a:lnTo>
                  <a:pt x="0" y="21600"/>
                </a:lnTo>
                <a:lnTo>
                  <a:pt x="0" y="3595"/>
                </a:lnTo>
                <a:close/>
              </a:path>
            </a:pathLst>
          </a:custGeom>
          <a:solidFill>
            <a:srgbClr val="EC7F3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69" name="AutoShape 42"/>
          <p:cNvSpPr txBox="1"/>
          <p:nvPr/>
        </p:nvSpPr>
        <p:spPr>
          <a:xfrm>
            <a:off x="10017948" y="5977906"/>
            <a:ext cx="1890593" cy="438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1400"/>
              </a:lnSpc>
              <a:defRPr b="1" sz="10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Консолидированные бюджеты субъектов РФ</a:t>
            </a:r>
          </a:p>
        </p:txBody>
      </p:sp>
      <p:grpSp>
        <p:nvGrpSpPr>
          <p:cNvPr id="189" name="Группа"/>
          <p:cNvGrpSpPr/>
          <p:nvPr/>
        </p:nvGrpSpPr>
        <p:grpSpPr>
          <a:xfrm>
            <a:off x="767406" y="2492895"/>
            <a:ext cx="5006647" cy="1590379"/>
            <a:chOff x="0" y="-1"/>
            <a:chExt cx="5006646" cy="1590378"/>
          </a:xfrm>
        </p:grpSpPr>
        <p:sp>
          <p:nvSpPr>
            <p:cNvPr id="170" name="Фигура"/>
            <p:cNvSpPr/>
            <p:nvPr/>
          </p:nvSpPr>
          <p:spPr>
            <a:xfrm>
              <a:off x="-1" y="-2"/>
              <a:ext cx="5006647" cy="44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17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D85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b="1" sz="1200">
                  <a:solidFill>
                    <a:srgbClr val="3769B5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pic>
          <p:nvPicPr>
            <p:cNvPr id="171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273125" y="841456"/>
              <a:ext cx="512454" cy="73546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2" name="15"/>
            <p:cNvSpPr txBox="1"/>
            <p:nvPr/>
          </p:nvSpPr>
          <p:spPr>
            <a:xfrm>
              <a:off x="4186622" y="70659"/>
              <a:ext cx="699019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2024</a:t>
              </a:r>
            </a:p>
          </p:txBody>
        </p:sp>
        <p:sp>
          <p:nvSpPr>
            <p:cNvPr id="173" name="15"/>
            <p:cNvSpPr txBox="1"/>
            <p:nvPr/>
          </p:nvSpPr>
          <p:spPr>
            <a:xfrm>
              <a:off x="4294100" y="1093248"/>
              <a:ext cx="470419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1,05</a:t>
              </a:r>
            </a:p>
          </p:txBody>
        </p:sp>
        <p:pic>
          <p:nvPicPr>
            <p:cNvPr id="174" name="Изображение" descr="Изображение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504873" y="792085"/>
              <a:ext cx="550554" cy="7901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5" name="15"/>
            <p:cNvSpPr txBox="1"/>
            <p:nvPr/>
          </p:nvSpPr>
          <p:spPr>
            <a:xfrm>
              <a:off x="3437421" y="76059"/>
              <a:ext cx="699018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2023</a:t>
              </a:r>
            </a:p>
          </p:txBody>
        </p:sp>
        <p:sp>
          <p:nvSpPr>
            <p:cNvPr id="176" name="15"/>
            <p:cNvSpPr txBox="1"/>
            <p:nvPr/>
          </p:nvSpPr>
          <p:spPr>
            <a:xfrm>
              <a:off x="3544899" y="1093248"/>
              <a:ext cx="470418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1,58</a:t>
              </a:r>
            </a:p>
          </p:txBody>
        </p:sp>
        <p:pic>
          <p:nvPicPr>
            <p:cNvPr id="177" name="Изображение" descr="Изображение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607061" y="734683"/>
              <a:ext cx="588655" cy="8448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8" name="15"/>
            <p:cNvSpPr txBox="1"/>
            <p:nvPr/>
          </p:nvSpPr>
          <p:spPr>
            <a:xfrm>
              <a:off x="2558658" y="73425"/>
              <a:ext cx="699018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2022</a:t>
              </a:r>
            </a:p>
          </p:txBody>
        </p:sp>
        <p:sp>
          <p:nvSpPr>
            <p:cNvPr id="179" name="15"/>
            <p:cNvSpPr txBox="1"/>
            <p:nvPr/>
          </p:nvSpPr>
          <p:spPr>
            <a:xfrm>
              <a:off x="2666136" y="1093248"/>
              <a:ext cx="470420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2,38</a:t>
              </a:r>
            </a:p>
          </p:txBody>
        </p:sp>
        <p:pic>
          <p:nvPicPr>
            <p:cNvPr id="180" name="Изображение" descr="Изображение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55777" y="690868"/>
              <a:ext cx="626754" cy="8995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1" name="15"/>
            <p:cNvSpPr txBox="1"/>
            <p:nvPr/>
          </p:nvSpPr>
          <p:spPr>
            <a:xfrm>
              <a:off x="1726424" y="83982"/>
              <a:ext cx="699018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2021</a:t>
              </a:r>
            </a:p>
          </p:txBody>
        </p:sp>
        <p:sp>
          <p:nvSpPr>
            <p:cNvPr id="182" name="15"/>
            <p:cNvSpPr txBox="1"/>
            <p:nvPr/>
          </p:nvSpPr>
          <p:spPr>
            <a:xfrm>
              <a:off x="1833902" y="1093248"/>
              <a:ext cx="470418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2,58</a:t>
              </a:r>
            </a:p>
          </p:txBody>
        </p:sp>
        <p:pic>
          <p:nvPicPr>
            <p:cNvPr id="183" name="Изображение" descr="Изображение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79139" y="633465"/>
              <a:ext cx="664854" cy="9541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4" name="15"/>
            <p:cNvSpPr txBox="1"/>
            <p:nvPr/>
          </p:nvSpPr>
          <p:spPr>
            <a:xfrm>
              <a:off x="868837" y="81348"/>
              <a:ext cx="699018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2020</a:t>
              </a:r>
            </a:p>
          </p:txBody>
        </p:sp>
        <p:sp>
          <p:nvSpPr>
            <p:cNvPr id="185" name="15"/>
            <p:cNvSpPr txBox="1"/>
            <p:nvPr/>
          </p:nvSpPr>
          <p:spPr>
            <a:xfrm>
              <a:off x="976315" y="1093248"/>
              <a:ext cx="470418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2,98</a:t>
              </a:r>
            </a:p>
          </p:txBody>
        </p:sp>
        <p:pic>
          <p:nvPicPr>
            <p:cNvPr id="186" name="Изображение" descr="Изображение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-1" y="576063"/>
              <a:ext cx="702955" cy="10088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7" name="15"/>
            <p:cNvSpPr txBox="1"/>
            <p:nvPr/>
          </p:nvSpPr>
          <p:spPr>
            <a:xfrm>
              <a:off x="6243" y="78715"/>
              <a:ext cx="704024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2019</a:t>
              </a:r>
            </a:p>
          </p:txBody>
        </p:sp>
        <p:sp>
          <p:nvSpPr>
            <p:cNvPr id="188" name="15"/>
            <p:cNvSpPr txBox="1"/>
            <p:nvPr/>
          </p:nvSpPr>
          <p:spPr>
            <a:xfrm>
              <a:off x="116224" y="1093248"/>
              <a:ext cx="470419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3,17</a:t>
              </a:r>
            </a:p>
          </p:txBody>
        </p:sp>
      </p:grpSp>
      <p:sp>
        <p:nvSpPr>
          <p:cNvPr id="190" name="Кружок"/>
          <p:cNvSpPr/>
          <p:nvPr/>
        </p:nvSpPr>
        <p:spPr>
          <a:xfrm>
            <a:off x="1055440" y="5733255"/>
            <a:ext cx="432051" cy="43205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91" name="Кружок"/>
          <p:cNvSpPr/>
          <p:nvPr/>
        </p:nvSpPr>
        <p:spPr>
          <a:xfrm>
            <a:off x="1775518" y="5733255"/>
            <a:ext cx="504059" cy="5040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92" name="Кружок"/>
          <p:cNvSpPr/>
          <p:nvPr/>
        </p:nvSpPr>
        <p:spPr>
          <a:xfrm>
            <a:off x="2495599" y="5661247"/>
            <a:ext cx="631101" cy="631103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93" name="Кружок"/>
          <p:cNvSpPr/>
          <p:nvPr/>
        </p:nvSpPr>
        <p:spPr>
          <a:xfrm>
            <a:off x="3287688" y="5661247"/>
            <a:ext cx="720083" cy="70311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94" name="Кружок"/>
          <p:cNvSpPr/>
          <p:nvPr/>
        </p:nvSpPr>
        <p:spPr>
          <a:xfrm>
            <a:off x="4079776" y="5589239"/>
            <a:ext cx="792091" cy="79209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95" name="Кружок"/>
          <p:cNvSpPr/>
          <p:nvPr/>
        </p:nvSpPr>
        <p:spPr>
          <a:xfrm>
            <a:off x="4943871" y="5589239"/>
            <a:ext cx="864097" cy="86409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96" name="15"/>
          <p:cNvSpPr txBox="1"/>
          <p:nvPr/>
        </p:nvSpPr>
        <p:spPr>
          <a:xfrm>
            <a:off x="911424" y="5811011"/>
            <a:ext cx="720082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32,0</a:t>
            </a:r>
          </a:p>
        </p:txBody>
      </p:sp>
      <p:sp>
        <p:nvSpPr>
          <p:cNvPr id="197" name="15"/>
          <p:cNvSpPr txBox="1"/>
          <p:nvPr/>
        </p:nvSpPr>
        <p:spPr>
          <a:xfrm>
            <a:off x="1775518" y="5847015"/>
            <a:ext cx="576065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159,2</a:t>
            </a:r>
          </a:p>
        </p:txBody>
      </p:sp>
      <p:sp>
        <p:nvSpPr>
          <p:cNvPr id="198" name="15"/>
          <p:cNvSpPr txBox="1"/>
          <p:nvPr/>
        </p:nvSpPr>
        <p:spPr>
          <a:xfrm>
            <a:off x="2423591" y="5847015"/>
            <a:ext cx="766940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230,0</a:t>
            </a:r>
          </a:p>
        </p:txBody>
      </p:sp>
      <p:sp>
        <p:nvSpPr>
          <p:cNvPr id="199" name="15"/>
          <p:cNvSpPr txBox="1"/>
          <p:nvPr/>
        </p:nvSpPr>
        <p:spPr>
          <a:xfrm>
            <a:off x="3352727" y="5847015"/>
            <a:ext cx="635003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304,7</a:t>
            </a:r>
          </a:p>
        </p:txBody>
      </p:sp>
      <p:sp>
        <p:nvSpPr>
          <p:cNvPr id="200" name="15"/>
          <p:cNvSpPr txBox="1"/>
          <p:nvPr/>
        </p:nvSpPr>
        <p:spPr>
          <a:xfrm>
            <a:off x="4151784" y="5847015"/>
            <a:ext cx="648074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442,8</a:t>
            </a:r>
          </a:p>
        </p:txBody>
      </p:sp>
      <p:sp>
        <p:nvSpPr>
          <p:cNvPr id="201" name="15"/>
          <p:cNvSpPr txBox="1"/>
          <p:nvPr/>
        </p:nvSpPr>
        <p:spPr>
          <a:xfrm>
            <a:off x="4943871" y="5883019"/>
            <a:ext cx="864097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600,0</a:t>
            </a:r>
          </a:p>
        </p:txBody>
      </p:sp>
      <p:grpSp>
        <p:nvGrpSpPr>
          <p:cNvPr id="206" name="Группа"/>
          <p:cNvGrpSpPr/>
          <p:nvPr/>
        </p:nvGrpSpPr>
        <p:grpSpPr>
          <a:xfrm>
            <a:off x="6383599" y="5948858"/>
            <a:ext cx="2019834" cy="646328"/>
            <a:chOff x="0" y="0"/>
            <a:chExt cx="2019833" cy="646327"/>
          </a:xfrm>
        </p:grpSpPr>
        <p:sp>
          <p:nvSpPr>
            <p:cNvPr id="202" name="Rectangle 41"/>
            <p:cNvSpPr/>
            <p:nvPr/>
          </p:nvSpPr>
          <p:spPr>
            <a:xfrm>
              <a:off x="0" y="177154"/>
              <a:ext cx="215831" cy="22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95"/>
                  </a:moveTo>
                  <a:lnTo>
                    <a:pt x="21600" y="0"/>
                  </a:lnTo>
                  <a:lnTo>
                    <a:pt x="21600" y="18005"/>
                  </a:lnTo>
                  <a:lnTo>
                    <a:pt x="0" y="21600"/>
                  </a:lnTo>
                  <a:lnTo>
                    <a:pt x="0" y="3595"/>
                  </a:lnTo>
                  <a:close/>
                </a:path>
              </a:pathLst>
            </a:custGeom>
            <a:solidFill>
              <a:srgbClr val="205498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grpSp>
          <p:nvGrpSpPr>
            <p:cNvPr id="205" name="AutoShape 42"/>
            <p:cNvGrpSpPr/>
            <p:nvPr/>
          </p:nvGrpSpPr>
          <p:grpSpPr>
            <a:xfrm>
              <a:off x="291978" y="-1"/>
              <a:ext cx="1727856" cy="646329"/>
              <a:chOff x="0" y="0"/>
              <a:chExt cx="1727854" cy="646327"/>
            </a:xfrm>
          </p:grpSpPr>
          <p:sp>
            <p:nvSpPr>
              <p:cNvPr id="203" name="Прямоугольник"/>
              <p:cNvSpPr/>
              <p:nvPr/>
            </p:nvSpPr>
            <p:spPr>
              <a:xfrm>
                <a:off x="0" y="-1"/>
                <a:ext cx="1727855" cy="6463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400"/>
                  </a:lnSpc>
                  <a:defRPr b="1" sz="1000">
                    <a:solidFill>
                      <a:srgbClr val="53535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" name="Федеральный бюджет"/>
              <p:cNvSpPr txBox="1"/>
              <p:nvPr/>
            </p:nvSpPr>
            <p:spPr>
              <a:xfrm>
                <a:off x="0" y="103968"/>
                <a:ext cx="1727855" cy="4383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>
                  <a:lnSpc>
                    <a:spcPts val="1400"/>
                  </a:lnSpc>
                  <a:defRPr b="1" sz="1000">
                    <a:solidFill>
                      <a:srgbClr val="53535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Федеральный</a:t>
                </a:r>
                <a:br/>
                <a:r>
                  <a:t>бюджет </a:t>
                </a:r>
              </a:p>
            </p:txBody>
          </p:sp>
        </p:grpSp>
      </p:grpSp>
      <p:sp>
        <p:nvSpPr>
          <p:cNvPr id="207" name="Rectangle 41"/>
          <p:cNvSpPr/>
          <p:nvPr/>
        </p:nvSpPr>
        <p:spPr>
          <a:xfrm>
            <a:off x="8036269" y="6126014"/>
            <a:ext cx="215831" cy="228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595"/>
                </a:moveTo>
                <a:lnTo>
                  <a:pt x="21600" y="0"/>
                </a:lnTo>
                <a:lnTo>
                  <a:pt x="21600" y="18005"/>
                </a:lnTo>
                <a:lnTo>
                  <a:pt x="0" y="21600"/>
                </a:lnTo>
                <a:lnTo>
                  <a:pt x="0" y="3595"/>
                </a:lnTo>
                <a:close/>
              </a:path>
            </a:pathLst>
          </a:custGeom>
          <a:solidFill>
            <a:srgbClr val="4C97CE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08" name="AutoShape 42"/>
          <p:cNvSpPr txBox="1"/>
          <p:nvPr/>
        </p:nvSpPr>
        <p:spPr>
          <a:xfrm>
            <a:off x="8328248" y="6021287"/>
            <a:ext cx="1890593" cy="438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lnSpc>
                <a:spcPts val="1400"/>
              </a:lnSpc>
              <a:defRPr b="1" sz="10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Внебюджетные</a:t>
            </a:r>
            <a:br/>
            <a:r>
              <a:t>источники</a:t>
            </a:r>
          </a:p>
        </p:txBody>
      </p:sp>
      <p:sp>
        <p:nvSpPr>
          <p:cNvPr id="209" name="Text Box 20"/>
          <p:cNvSpPr txBox="1"/>
          <p:nvPr/>
        </p:nvSpPr>
        <p:spPr>
          <a:xfrm>
            <a:off x="767408" y="980728"/>
            <a:ext cx="4484809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Проектные показатели: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Изображение" descr="Изображение"/>
          <p:cNvPicPr>
            <a:picLocks noChangeAspect="1"/>
          </p:cNvPicPr>
          <p:nvPr/>
        </p:nvPicPr>
        <p:blipFill>
          <a:blip r:embed="rId2">
            <a:alphaModFix amt="31153"/>
            <a:extLst/>
          </a:blip>
          <a:stretch>
            <a:fillRect/>
          </a:stretch>
        </p:blipFill>
        <p:spPr>
          <a:xfrm>
            <a:off x="448587" y="615087"/>
            <a:ext cx="4538936" cy="56278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7" name="Группа"/>
          <p:cNvGrpSpPr/>
          <p:nvPr/>
        </p:nvGrpSpPr>
        <p:grpSpPr>
          <a:xfrm>
            <a:off x="-4084" y="-38251"/>
            <a:ext cx="12196088" cy="6896254"/>
            <a:chOff x="-1" y="0"/>
            <a:chExt cx="12196086" cy="6896253"/>
          </a:xfrm>
        </p:grpSpPr>
        <p:pic>
          <p:nvPicPr>
            <p:cNvPr id="212" name="Изображение" descr="Изображение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" y="6199467"/>
              <a:ext cx="12192007" cy="6967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3" name="Рисунок 30" descr="Рисунок 30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591360" y="-1"/>
              <a:ext cx="604726" cy="9102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4" name="TextBox 5"/>
            <p:cNvSpPr/>
            <p:nvPr/>
          </p:nvSpPr>
          <p:spPr>
            <a:xfrm>
              <a:off x="824302" y="217961"/>
              <a:ext cx="1090918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lnSpc>
                  <a:spcPct val="90000"/>
                </a:lnSpc>
                <a:defRPr b="1" sz="2600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Федеральный проект «Оздоровление Волги»</a:t>
              </a:r>
            </a:p>
          </p:txBody>
        </p:sp>
        <p:sp>
          <p:nvSpPr>
            <p:cNvPr id="215" name="Фигура"/>
            <p:cNvSpPr/>
            <p:nvPr/>
          </p:nvSpPr>
          <p:spPr>
            <a:xfrm>
              <a:off x="630335" y="238328"/>
              <a:ext cx="147567" cy="50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8434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5A9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216" name="TextBox 5"/>
            <p:cNvSpPr/>
            <p:nvPr/>
          </p:nvSpPr>
          <p:spPr>
            <a:xfrm>
              <a:off x="125092" y="217961"/>
              <a:ext cx="46478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1" sz="2600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03</a:t>
              </a:r>
            </a:p>
          </p:txBody>
        </p:sp>
      </p:grpSp>
      <p:sp>
        <p:nvSpPr>
          <p:cNvPr id="218" name="Фигура"/>
          <p:cNvSpPr/>
          <p:nvPr/>
        </p:nvSpPr>
        <p:spPr>
          <a:xfrm>
            <a:off x="8880181" y="-1701383"/>
            <a:ext cx="1277024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11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7F3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9" name="527"/>
          <p:cNvSpPr txBox="1"/>
          <p:nvPr/>
        </p:nvSpPr>
        <p:spPr>
          <a:xfrm>
            <a:off x="9130803" y="-1690886"/>
            <a:ext cx="775779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527</a:t>
            </a:r>
          </a:p>
        </p:txBody>
      </p:sp>
      <p:sp>
        <p:nvSpPr>
          <p:cNvPr id="220" name="Фигура"/>
          <p:cNvSpPr/>
          <p:nvPr/>
        </p:nvSpPr>
        <p:spPr>
          <a:xfrm>
            <a:off x="6880552" y="-1701383"/>
            <a:ext cx="2098915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8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BD7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1" name="1009"/>
          <p:cNvSpPr txBox="1"/>
          <p:nvPr/>
        </p:nvSpPr>
        <p:spPr>
          <a:xfrm>
            <a:off x="6905675" y="-1689269"/>
            <a:ext cx="1890593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1009</a:t>
            </a:r>
          </a:p>
        </p:txBody>
      </p:sp>
      <p:sp>
        <p:nvSpPr>
          <p:cNvPr id="222" name="Фигура"/>
          <p:cNvSpPr/>
          <p:nvPr/>
        </p:nvSpPr>
        <p:spPr>
          <a:xfrm>
            <a:off x="6063719" y="-1701383"/>
            <a:ext cx="954494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912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A92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3" name="109"/>
          <p:cNvSpPr txBox="1"/>
          <p:nvPr/>
        </p:nvSpPr>
        <p:spPr>
          <a:xfrm>
            <a:off x="6260855" y="-1690886"/>
            <a:ext cx="618401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109</a:t>
            </a:r>
          </a:p>
        </p:txBody>
      </p:sp>
      <p:sp>
        <p:nvSpPr>
          <p:cNvPr id="224" name="Фигура"/>
          <p:cNvSpPr/>
          <p:nvPr/>
        </p:nvSpPr>
        <p:spPr>
          <a:xfrm>
            <a:off x="5364679" y="-1701383"/>
            <a:ext cx="849929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849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C97CE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5" name="?"/>
          <p:cNvSpPr txBox="1"/>
          <p:nvPr/>
        </p:nvSpPr>
        <p:spPr>
          <a:xfrm>
            <a:off x="5509262" y="-1690886"/>
            <a:ext cx="547268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? </a:t>
            </a:r>
          </a:p>
        </p:txBody>
      </p:sp>
      <p:pic>
        <p:nvPicPr>
          <p:cNvPr id="226" name="Новая_иллюстрация 2.png" descr="Новая_иллюстрация 2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0243" y="570483"/>
            <a:ext cx="5991117" cy="5991117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AutoShape 13"/>
          <p:cNvSpPr txBox="1"/>
          <p:nvPr/>
        </p:nvSpPr>
        <p:spPr>
          <a:xfrm>
            <a:off x="6520005" y="1365467"/>
            <a:ext cx="10033474" cy="40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lnSpc>
                <a:spcPct val="110000"/>
              </a:lnSpc>
              <a:defRPr sz="11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проведение оценки систем очистки сточных вод</a:t>
            </a:r>
            <a:br/>
            <a:r>
              <a:t>водопроводно-канализационного хозяйства предприятий</a:t>
            </a:r>
          </a:p>
        </p:txBody>
      </p:sp>
      <p:sp>
        <p:nvSpPr>
          <p:cNvPr id="228" name="AutoShape 42"/>
          <p:cNvSpPr txBox="1"/>
          <p:nvPr/>
        </p:nvSpPr>
        <p:spPr>
          <a:xfrm>
            <a:off x="6520005" y="1078121"/>
            <a:ext cx="1727854" cy="271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1400"/>
              </a:lnSpc>
              <a:defRPr b="1" sz="14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2019:</a:t>
            </a:r>
          </a:p>
        </p:txBody>
      </p:sp>
      <p:sp>
        <p:nvSpPr>
          <p:cNvPr id="229" name="Фигура"/>
          <p:cNvSpPr/>
          <p:nvPr/>
        </p:nvSpPr>
        <p:spPr>
          <a:xfrm>
            <a:off x="6332482" y="1401755"/>
            <a:ext cx="147566" cy="217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053"/>
                </a:moveTo>
                <a:lnTo>
                  <a:pt x="21600" y="0"/>
                </a:lnTo>
                <a:lnTo>
                  <a:pt x="21600" y="14179"/>
                </a:lnTo>
                <a:lnTo>
                  <a:pt x="0" y="21600"/>
                </a:lnTo>
                <a:lnTo>
                  <a:pt x="0" y="7053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30" name="AutoShape 13"/>
          <p:cNvSpPr txBox="1"/>
          <p:nvPr/>
        </p:nvSpPr>
        <p:spPr>
          <a:xfrm>
            <a:off x="6520005" y="1808882"/>
            <a:ext cx="10033474" cy="23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sz="11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разработка региональных программ</a:t>
            </a:r>
          </a:p>
        </p:txBody>
      </p:sp>
      <p:sp>
        <p:nvSpPr>
          <p:cNvPr id="231" name="AutoShape 42"/>
          <p:cNvSpPr txBox="1"/>
          <p:nvPr/>
        </p:nvSpPr>
        <p:spPr>
          <a:xfrm>
            <a:off x="6520005" y="2185395"/>
            <a:ext cx="1727854" cy="271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1400"/>
              </a:lnSpc>
              <a:defRPr b="1" sz="14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2020-2024:</a:t>
            </a:r>
          </a:p>
        </p:txBody>
      </p:sp>
      <p:sp>
        <p:nvSpPr>
          <p:cNvPr id="232" name="AutoShape 13"/>
          <p:cNvSpPr txBox="1"/>
          <p:nvPr/>
        </p:nvSpPr>
        <p:spPr>
          <a:xfrm>
            <a:off x="6520005" y="2482155"/>
            <a:ext cx="10033474" cy="23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sz="11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Строительство, реконструкция (модернизация) очистных сооружений </a:t>
            </a:r>
          </a:p>
        </p:txBody>
      </p:sp>
      <p:sp>
        <p:nvSpPr>
          <p:cNvPr id="233" name="Фигура"/>
          <p:cNvSpPr/>
          <p:nvPr/>
        </p:nvSpPr>
        <p:spPr>
          <a:xfrm>
            <a:off x="6332482" y="1845171"/>
            <a:ext cx="147566" cy="217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053"/>
                </a:moveTo>
                <a:lnTo>
                  <a:pt x="21600" y="0"/>
                </a:lnTo>
                <a:lnTo>
                  <a:pt x="21600" y="14179"/>
                </a:lnTo>
                <a:lnTo>
                  <a:pt x="0" y="21600"/>
                </a:lnTo>
                <a:lnTo>
                  <a:pt x="0" y="7053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34" name="Фигура"/>
          <p:cNvSpPr/>
          <p:nvPr/>
        </p:nvSpPr>
        <p:spPr>
          <a:xfrm>
            <a:off x="6332482" y="2518442"/>
            <a:ext cx="147566" cy="217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053"/>
                </a:moveTo>
                <a:lnTo>
                  <a:pt x="21600" y="0"/>
                </a:lnTo>
                <a:lnTo>
                  <a:pt x="21600" y="14179"/>
                </a:lnTo>
                <a:lnTo>
                  <a:pt x="0" y="21600"/>
                </a:lnTo>
                <a:lnTo>
                  <a:pt x="0" y="7053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35" name="AutoShape 13"/>
          <p:cNvSpPr txBox="1"/>
          <p:nvPr/>
        </p:nvSpPr>
        <p:spPr>
          <a:xfrm>
            <a:off x="6520005" y="2775192"/>
            <a:ext cx="5432048" cy="2321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lnSpc>
                <a:spcPct val="110000"/>
              </a:lnSpc>
              <a:defRPr sz="11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Обеспечение устойчивого функционирования водохозяйственного комплекса Нижней Волги: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100000"/>
              <a:buFont typeface="Arial"/>
              <a:buChar char="•"/>
              <a:defRPr i="1" sz="10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строительство комплекса гидротехнических сооружений для дополнительного обводнения реки Ахтубы;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100000"/>
              <a:buFont typeface="Arial"/>
              <a:buChar char="•"/>
              <a:defRPr i="1" sz="10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работы по расчистке и дноуглублению не менее 482,8 км каналов-рыбоходов, восстановление не менее 42,8 тыс. га водных объектов Нижней Волги;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100000"/>
              <a:buFont typeface="Arial"/>
              <a:buChar char="•"/>
              <a:defRPr i="1" sz="10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строительство и реконструкция 107 водопропускных сооружений для улучшения водообмена в низовьях Волги;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100000"/>
              <a:buFont typeface="Arial"/>
              <a:buChar char="•"/>
              <a:defRPr i="1" sz="10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расчистка участков водных объектов протяженностью 347,2 км, экологическая реабилитация 2,4 тыс. га водных объектов Нижней Волги;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100000"/>
              <a:buFont typeface="Arial"/>
              <a:buChar char="•"/>
              <a:defRPr i="1" sz="10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расчистка 175 км мелиоративных каналов и реконструкция 6 гидротехнических сооружений.</a:t>
            </a:r>
          </a:p>
        </p:txBody>
      </p:sp>
      <p:sp>
        <p:nvSpPr>
          <p:cNvPr id="236" name="Фигура"/>
          <p:cNvSpPr/>
          <p:nvPr/>
        </p:nvSpPr>
        <p:spPr>
          <a:xfrm>
            <a:off x="6332482" y="2833647"/>
            <a:ext cx="147566" cy="217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053"/>
                </a:moveTo>
                <a:lnTo>
                  <a:pt x="21600" y="0"/>
                </a:lnTo>
                <a:lnTo>
                  <a:pt x="21600" y="14179"/>
                </a:lnTo>
                <a:lnTo>
                  <a:pt x="0" y="21600"/>
                </a:lnTo>
                <a:lnTo>
                  <a:pt x="0" y="7053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37" name="AutoShape 13"/>
          <p:cNvSpPr txBox="1"/>
          <p:nvPr/>
        </p:nvSpPr>
        <p:spPr>
          <a:xfrm>
            <a:off x="6528048" y="5229199"/>
            <a:ext cx="10033473" cy="40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lnSpc>
                <a:spcPct val="110000"/>
              </a:lnSpc>
              <a:defRPr sz="11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Ликвидация 58 объектов накопленного экологического вреда,</a:t>
            </a:r>
            <a:br/>
            <a:r>
              <a:t>представляющих угрозу реки Волга</a:t>
            </a:r>
          </a:p>
        </p:txBody>
      </p:sp>
      <p:sp>
        <p:nvSpPr>
          <p:cNvPr id="238" name="Фигура"/>
          <p:cNvSpPr/>
          <p:nvPr/>
        </p:nvSpPr>
        <p:spPr>
          <a:xfrm>
            <a:off x="6312024" y="5301207"/>
            <a:ext cx="147566" cy="217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053"/>
                </a:moveTo>
                <a:lnTo>
                  <a:pt x="21600" y="0"/>
                </a:lnTo>
                <a:lnTo>
                  <a:pt x="21600" y="14179"/>
                </a:lnTo>
                <a:lnTo>
                  <a:pt x="0" y="21600"/>
                </a:lnTo>
                <a:lnTo>
                  <a:pt x="0" y="7053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39" name="AutoShape 13"/>
          <p:cNvSpPr txBox="1"/>
          <p:nvPr/>
        </p:nvSpPr>
        <p:spPr>
          <a:xfrm>
            <a:off x="6520005" y="5689951"/>
            <a:ext cx="10033474" cy="23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sz="11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Подъем и утилизация 95 затонувших судов в акватории реки Волга</a:t>
            </a:r>
          </a:p>
        </p:txBody>
      </p:sp>
      <p:sp>
        <p:nvSpPr>
          <p:cNvPr id="240" name="Фигура"/>
          <p:cNvSpPr/>
          <p:nvPr/>
        </p:nvSpPr>
        <p:spPr>
          <a:xfrm>
            <a:off x="6332482" y="5723008"/>
            <a:ext cx="147566" cy="217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053"/>
                </a:moveTo>
                <a:lnTo>
                  <a:pt x="21600" y="0"/>
                </a:lnTo>
                <a:lnTo>
                  <a:pt x="21600" y="14179"/>
                </a:lnTo>
                <a:lnTo>
                  <a:pt x="0" y="21600"/>
                </a:lnTo>
                <a:lnTo>
                  <a:pt x="0" y="7053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41" name="Кружок"/>
          <p:cNvSpPr/>
          <p:nvPr/>
        </p:nvSpPr>
        <p:spPr>
          <a:xfrm>
            <a:off x="5391310" y="3003617"/>
            <a:ext cx="128593" cy="128593"/>
          </a:xfrm>
          <a:prstGeom prst="ellipse">
            <a:avLst/>
          </a:prstGeom>
          <a:solidFill>
            <a:srgbClr val="EB7F3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42" name="Кружок"/>
          <p:cNvSpPr/>
          <p:nvPr/>
        </p:nvSpPr>
        <p:spPr>
          <a:xfrm>
            <a:off x="5391310" y="1889621"/>
            <a:ext cx="128593" cy="128593"/>
          </a:xfrm>
          <a:prstGeom prst="ellipse">
            <a:avLst/>
          </a:prstGeom>
          <a:solidFill>
            <a:srgbClr val="01199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43" name="Кружок"/>
          <p:cNvSpPr/>
          <p:nvPr/>
        </p:nvSpPr>
        <p:spPr>
          <a:xfrm>
            <a:off x="3968910" y="2673417"/>
            <a:ext cx="128593" cy="128593"/>
          </a:xfrm>
          <a:prstGeom prst="ellipse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44" name="Кружок"/>
          <p:cNvSpPr/>
          <p:nvPr/>
        </p:nvSpPr>
        <p:spPr>
          <a:xfrm>
            <a:off x="3676810" y="2639285"/>
            <a:ext cx="128593" cy="128593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45" name="Кружок"/>
          <p:cNvSpPr/>
          <p:nvPr/>
        </p:nvSpPr>
        <p:spPr>
          <a:xfrm>
            <a:off x="3035461" y="2540067"/>
            <a:ext cx="128593" cy="128593"/>
          </a:xfrm>
          <a:prstGeom prst="ellipse">
            <a:avLst/>
          </a:prstGeom>
          <a:solidFill>
            <a:srgbClr val="73FD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46" name="Кружок"/>
          <p:cNvSpPr/>
          <p:nvPr/>
        </p:nvSpPr>
        <p:spPr>
          <a:xfrm>
            <a:off x="2260761" y="3130617"/>
            <a:ext cx="128593" cy="128593"/>
          </a:xfrm>
          <a:prstGeom prst="ellipse">
            <a:avLst/>
          </a:prstGeom>
          <a:solidFill>
            <a:srgbClr val="CBD85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47" name="Кружок"/>
          <p:cNvSpPr/>
          <p:nvPr/>
        </p:nvSpPr>
        <p:spPr>
          <a:xfrm>
            <a:off x="3302160" y="4222817"/>
            <a:ext cx="128593" cy="128593"/>
          </a:xfrm>
          <a:prstGeom prst="ellipse">
            <a:avLst/>
          </a:prstGeom>
          <a:solidFill>
            <a:srgbClr val="C6535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48" name="Кружок"/>
          <p:cNvSpPr/>
          <p:nvPr/>
        </p:nvSpPr>
        <p:spPr>
          <a:xfrm>
            <a:off x="4210210" y="3556067"/>
            <a:ext cx="128593" cy="128593"/>
          </a:xfrm>
          <a:prstGeom prst="ellipse">
            <a:avLst/>
          </a:prstGeom>
          <a:solidFill>
            <a:srgbClr val="A5321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49" name="Кружок"/>
          <p:cNvSpPr/>
          <p:nvPr/>
        </p:nvSpPr>
        <p:spPr>
          <a:xfrm>
            <a:off x="3816510" y="3238567"/>
            <a:ext cx="128593" cy="128593"/>
          </a:xfrm>
          <a:prstGeom prst="ellipse">
            <a:avLst/>
          </a:prstGeom>
          <a:solidFill>
            <a:srgbClr val="7F882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50" name="Кружок"/>
          <p:cNvSpPr/>
          <p:nvPr/>
        </p:nvSpPr>
        <p:spPr>
          <a:xfrm>
            <a:off x="2505929" y="1952955"/>
            <a:ext cx="128593" cy="128593"/>
          </a:xfrm>
          <a:prstGeom prst="ellipse">
            <a:avLst/>
          </a:prstGeom>
          <a:solidFill>
            <a:srgbClr val="FF2F9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51" name="Кружок"/>
          <p:cNvSpPr/>
          <p:nvPr/>
        </p:nvSpPr>
        <p:spPr>
          <a:xfrm>
            <a:off x="2349661" y="1557530"/>
            <a:ext cx="128593" cy="128593"/>
          </a:xfrm>
          <a:prstGeom prst="ellipse">
            <a:avLst/>
          </a:prstGeom>
          <a:solidFill>
            <a:srgbClr val="FF7E7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52" name="Кружок"/>
          <p:cNvSpPr/>
          <p:nvPr/>
        </p:nvSpPr>
        <p:spPr>
          <a:xfrm>
            <a:off x="2203611" y="1975504"/>
            <a:ext cx="128593" cy="128593"/>
          </a:xfrm>
          <a:prstGeom prst="ellipse">
            <a:avLst/>
          </a:prstGeom>
          <a:solidFill>
            <a:srgbClr val="CBD85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53" name="Кружок"/>
          <p:cNvSpPr/>
          <p:nvPr/>
        </p:nvSpPr>
        <p:spPr>
          <a:xfrm>
            <a:off x="1517811" y="2162150"/>
            <a:ext cx="128593" cy="128593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54" name="Кружок"/>
          <p:cNvSpPr/>
          <p:nvPr/>
        </p:nvSpPr>
        <p:spPr>
          <a:xfrm>
            <a:off x="1781824" y="2562892"/>
            <a:ext cx="128593" cy="128593"/>
          </a:xfrm>
          <a:prstGeom prst="ellipse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55" name="Кружок"/>
          <p:cNvSpPr/>
          <p:nvPr/>
        </p:nvSpPr>
        <p:spPr>
          <a:xfrm>
            <a:off x="1981361" y="5613467"/>
            <a:ext cx="128593" cy="128593"/>
          </a:xfrm>
          <a:prstGeom prst="ellipse">
            <a:avLst/>
          </a:prstGeom>
          <a:solidFill>
            <a:srgbClr val="CBD85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56" name="Кружок"/>
          <p:cNvSpPr/>
          <p:nvPr/>
        </p:nvSpPr>
        <p:spPr>
          <a:xfrm>
            <a:off x="3048161" y="5099117"/>
            <a:ext cx="128593" cy="128593"/>
          </a:xfrm>
          <a:prstGeom prst="ellipse">
            <a:avLst/>
          </a:prstGeom>
          <a:solidFill>
            <a:srgbClr val="99A92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57" name="Кружок"/>
          <p:cNvSpPr/>
          <p:nvPr/>
        </p:nvSpPr>
        <p:spPr>
          <a:xfrm>
            <a:off x="3968910" y="5880167"/>
            <a:ext cx="128593" cy="128593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chemeClr val="accent2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58" name="AutoShape 13"/>
          <p:cNvSpPr txBox="1"/>
          <p:nvPr/>
        </p:nvSpPr>
        <p:spPr>
          <a:xfrm>
            <a:off x="3251156" y="5837113"/>
            <a:ext cx="709210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Астрахань</a:t>
            </a:r>
          </a:p>
        </p:txBody>
      </p:sp>
      <p:sp>
        <p:nvSpPr>
          <p:cNvPr id="259" name="AutoShape 13"/>
          <p:cNvSpPr txBox="1"/>
          <p:nvPr/>
        </p:nvSpPr>
        <p:spPr>
          <a:xfrm>
            <a:off x="3225756" y="4992563"/>
            <a:ext cx="954494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Волгоград</a:t>
            </a:r>
          </a:p>
        </p:txBody>
      </p:sp>
      <p:sp>
        <p:nvSpPr>
          <p:cNvPr id="260" name="AutoShape 13"/>
          <p:cNvSpPr txBox="1"/>
          <p:nvPr/>
        </p:nvSpPr>
        <p:spPr>
          <a:xfrm>
            <a:off x="2743156" y="4167063"/>
            <a:ext cx="954494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Саратов</a:t>
            </a:r>
          </a:p>
        </p:txBody>
      </p:sp>
      <p:sp>
        <p:nvSpPr>
          <p:cNvPr id="261" name="AutoShape 13"/>
          <p:cNvSpPr txBox="1"/>
          <p:nvPr/>
        </p:nvSpPr>
        <p:spPr>
          <a:xfrm>
            <a:off x="1151081" y="5389719"/>
            <a:ext cx="1052548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Ростов-на-Дону</a:t>
            </a:r>
          </a:p>
        </p:txBody>
      </p:sp>
      <p:sp>
        <p:nvSpPr>
          <p:cNvPr id="262" name="AutoShape 13"/>
          <p:cNvSpPr txBox="1"/>
          <p:nvPr/>
        </p:nvSpPr>
        <p:spPr>
          <a:xfrm>
            <a:off x="4343358" y="3513013"/>
            <a:ext cx="954494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Самара</a:t>
            </a:r>
          </a:p>
        </p:txBody>
      </p:sp>
      <p:sp>
        <p:nvSpPr>
          <p:cNvPr id="263" name="AutoShape 13"/>
          <p:cNvSpPr txBox="1"/>
          <p:nvPr/>
        </p:nvSpPr>
        <p:spPr>
          <a:xfrm>
            <a:off x="3071664" y="3184412"/>
            <a:ext cx="752990" cy="21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Ульяновск</a:t>
            </a:r>
          </a:p>
        </p:txBody>
      </p:sp>
      <p:sp>
        <p:nvSpPr>
          <p:cNvPr id="264" name="AutoShape 13"/>
          <p:cNvSpPr txBox="1"/>
          <p:nvPr/>
        </p:nvSpPr>
        <p:spPr>
          <a:xfrm>
            <a:off x="5090381" y="2960563"/>
            <a:ext cx="335143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Уфа</a:t>
            </a:r>
          </a:p>
        </p:txBody>
      </p:sp>
      <p:sp>
        <p:nvSpPr>
          <p:cNvPr id="265" name="AutoShape 13"/>
          <p:cNvSpPr txBox="1"/>
          <p:nvPr/>
        </p:nvSpPr>
        <p:spPr>
          <a:xfrm>
            <a:off x="5517305" y="1846565"/>
            <a:ext cx="954494" cy="21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Пермь</a:t>
            </a:r>
          </a:p>
        </p:txBody>
      </p:sp>
      <p:sp>
        <p:nvSpPr>
          <p:cNvPr id="266" name="AutoShape 13"/>
          <p:cNvSpPr txBox="1"/>
          <p:nvPr/>
        </p:nvSpPr>
        <p:spPr>
          <a:xfrm>
            <a:off x="2476456" y="1517509"/>
            <a:ext cx="954494" cy="21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Вологда</a:t>
            </a:r>
          </a:p>
        </p:txBody>
      </p:sp>
      <p:sp>
        <p:nvSpPr>
          <p:cNvPr id="267" name="AutoShape 13"/>
          <p:cNvSpPr txBox="1"/>
          <p:nvPr/>
        </p:nvSpPr>
        <p:spPr>
          <a:xfrm>
            <a:off x="1368873" y="1957708"/>
            <a:ext cx="954494" cy="21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Тверь</a:t>
            </a:r>
          </a:p>
        </p:txBody>
      </p:sp>
      <p:sp>
        <p:nvSpPr>
          <p:cNvPr id="268" name="AutoShape 13"/>
          <p:cNvSpPr txBox="1"/>
          <p:nvPr/>
        </p:nvSpPr>
        <p:spPr>
          <a:xfrm>
            <a:off x="1936706" y="2119097"/>
            <a:ext cx="954494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Ярославль</a:t>
            </a:r>
          </a:p>
        </p:txBody>
      </p:sp>
      <p:sp>
        <p:nvSpPr>
          <p:cNvPr id="269" name="AutoShape 13"/>
          <p:cNvSpPr txBox="1"/>
          <p:nvPr/>
        </p:nvSpPr>
        <p:spPr>
          <a:xfrm>
            <a:off x="2635206" y="1909901"/>
            <a:ext cx="954494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Кострома</a:t>
            </a:r>
          </a:p>
        </p:txBody>
      </p:sp>
      <p:sp>
        <p:nvSpPr>
          <p:cNvPr id="270" name="AutoShape 13"/>
          <p:cNvSpPr txBox="1"/>
          <p:nvPr/>
        </p:nvSpPr>
        <p:spPr>
          <a:xfrm>
            <a:off x="1790656" y="3090472"/>
            <a:ext cx="954494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Рязань</a:t>
            </a:r>
          </a:p>
        </p:txBody>
      </p:sp>
      <p:sp>
        <p:nvSpPr>
          <p:cNvPr id="271" name="AutoShape 13"/>
          <p:cNvSpPr txBox="1"/>
          <p:nvPr/>
        </p:nvSpPr>
        <p:spPr>
          <a:xfrm>
            <a:off x="3000331" y="2220216"/>
            <a:ext cx="954494" cy="354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Нижний Новгород</a:t>
            </a:r>
          </a:p>
        </p:txBody>
      </p:sp>
      <p:sp>
        <p:nvSpPr>
          <p:cNvPr id="272" name="AutoShape 13"/>
          <p:cNvSpPr txBox="1"/>
          <p:nvPr/>
        </p:nvSpPr>
        <p:spPr>
          <a:xfrm>
            <a:off x="3115816" y="2733192"/>
            <a:ext cx="954494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Чебоксары</a:t>
            </a:r>
          </a:p>
        </p:txBody>
      </p:sp>
      <p:sp>
        <p:nvSpPr>
          <p:cNvPr id="273" name="AutoShape 13"/>
          <p:cNvSpPr txBox="1"/>
          <p:nvPr/>
        </p:nvSpPr>
        <p:spPr>
          <a:xfrm>
            <a:off x="4115753" y="2628669"/>
            <a:ext cx="954494" cy="21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Казань</a:t>
            </a:r>
          </a:p>
        </p:txBody>
      </p:sp>
      <p:sp>
        <p:nvSpPr>
          <p:cNvPr id="274" name="AutoShape 13"/>
          <p:cNvSpPr txBox="1"/>
          <p:nvPr/>
        </p:nvSpPr>
        <p:spPr>
          <a:xfrm>
            <a:off x="1305105" y="2488882"/>
            <a:ext cx="954494" cy="21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b="1" sz="9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Москва</a:t>
            </a:r>
          </a:p>
        </p:txBody>
      </p:sp>
      <p:sp>
        <p:nvSpPr>
          <p:cNvPr id="275" name="AutoShape 13"/>
          <p:cNvSpPr txBox="1"/>
          <p:nvPr/>
        </p:nvSpPr>
        <p:spPr>
          <a:xfrm>
            <a:off x="4000458" y="6080466"/>
            <a:ext cx="954494" cy="3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90000"/>
              </a:lnSpc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Каспийское</a:t>
            </a:r>
          </a:p>
          <a:p>
            <a:pPr algn="ctr">
              <a:lnSpc>
                <a:spcPct val="90000"/>
              </a:lnSpc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море</a:t>
            </a:r>
          </a:p>
        </p:txBody>
      </p:sp>
      <p:sp>
        <p:nvSpPr>
          <p:cNvPr id="276" name="AutoShape 13"/>
          <p:cNvSpPr txBox="1"/>
          <p:nvPr/>
        </p:nvSpPr>
        <p:spPr>
          <a:xfrm>
            <a:off x="1054058" y="5705816"/>
            <a:ext cx="954494" cy="3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90000"/>
              </a:lnSpc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Азовское</a:t>
            </a:r>
          </a:p>
          <a:p>
            <a:pPr algn="ctr">
              <a:lnSpc>
                <a:spcPct val="90000"/>
              </a:lnSpc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море</a:t>
            </a:r>
          </a:p>
        </p:txBody>
      </p:sp>
      <p:sp>
        <p:nvSpPr>
          <p:cNvPr id="277" name="TextBox 67"/>
          <p:cNvSpPr txBox="1"/>
          <p:nvPr/>
        </p:nvSpPr>
        <p:spPr>
          <a:xfrm>
            <a:off x="6504495" y="725863"/>
            <a:ext cx="2006557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Этапы реализации: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8F8F8F"/>
      </a:accent3>
      <a:accent4>
        <a:srgbClr val="707070"/>
      </a:accent4>
      <a:accent5>
        <a:srgbClr val="B0BCDE"/>
      </a:accent5>
      <a:accent6>
        <a:srgbClr val="D7712B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8F8F8F"/>
      </a:accent3>
      <a:accent4>
        <a:srgbClr val="707070"/>
      </a:accent4>
      <a:accent5>
        <a:srgbClr val="B0BCDE"/>
      </a:accent5>
      <a:accent6>
        <a:srgbClr val="D7712B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